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73" r:id="rId4"/>
    <p:sldId id="274" r:id="rId5"/>
    <p:sldId id="262" r:id="rId6"/>
    <p:sldId id="295" r:id="rId7"/>
    <p:sldId id="285" r:id="rId8"/>
    <p:sldId id="266" r:id="rId9"/>
    <p:sldId id="263" r:id="rId10"/>
    <p:sldId id="264" r:id="rId11"/>
    <p:sldId id="268" r:id="rId12"/>
    <p:sldId id="265" r:id="rId13"/>
    <p:sldId id="269" r:id="rId14"/>
    <p:sldId id="270" r:id="rId15"/>
    <p:sldId id="271" r:id="rId16"/>
    <p:sldId id="272" r:id="rId17"/>
    <p:sldId id="277" r:id="rId18"/>
    <p:sldId id="278" r:id="rId1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4" autoAdjust="0"/>
    <p:restoredTop sz="94660"/>
  </p:normalViewPr>
  <p:slideViewPr>
    <p:cSldViewPr snapToGrid="0">
      <p:cViewPr>
        <p:scale>
          <a:sx n="81" d="100"/>
          <a:sy n="81" d="100"/>
        </p:scale>
        <p:origin x="-8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8/28/2019</a:t>
            </a:fld>
            <a:endParaRPr lang="en-US"/>
          </a:p>
        </p:txBody>
      </p:sp>
      <p:sp>
        <p:nvSpPr>
          <p:cNvPr id="4" name="Slide Image Placeholder 3">
            <a:extLst>
              <a:ext uri="{FF2B5EF4-FFF2-40B4-BE49-F238E27FC236}">
                <a16:creationId xmlns:a16="http://schemas.microsoft.com/office/drawing/2014/main" xmlns=""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21520183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xmlns=""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xmlns=""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8/28/2019</a:t>
            </a:fld>
            <a:endParaRPr lang="en-US"/>
          </a:p>
        </p:txBody>
      </p:sp>
      <p:sp>
        <p:nvSpPr>
          <p:cNvPr id="6" name="Footer Placeholder 4">
            <a:extLst>
              <a:ext uri="{FF2B5EF4-FFF2-40B4-BE49-F238E27FC236}">
                <a16:creationId xmlns:a16="http://schemas.microsoft.com/office/drawing/2014/main" xmlns=""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8/28/2019</a:t>
            </a:fld>
            <a:endParaRPr lang="en-US"/>
          </a:p>
        </p:txBody>
      </p:sp>
      <p:sp>
        <p:nvSpPr>
          <p:cNvPr id="6" name="Footer Placeholder 4">
            <a:extLst>
              <a:ext uri="{FF2B5EF4-FFF2-40B4-BE49-F238E27FC236}">
                <a16:creationId xmlns:a16="http://schemas.microsoft.com/office/drawing/2014/main" xmlns=""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xmlns=""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8/28/2019</a:t>
            </a:fld>
            <a:endParaRPr lang="en-US"/>
          </a:p>
        </p:txBody>
      </p:sp>
      <p:sp>
        <p:nvSpPr>
          <p:cNvPr id="9" name="Footer Placeholder 4">
            <a:extLst>
              <a:ext uri="{FF2B5EF4-FFF2-40B4-BE49-F238E27FC236}">
                <a16:creationId xmlns:a16="http://schemas.microsoft.com/office/drawing/2014/main" xmlns=""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xmlns=""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8/28/2019</a:t>
            </a:fld>
            <a:endParaRPr lang="en-US"/>
          </a:p>
        </p:txBody>
      </p:sp>
      <p:sp>
        <p:nvSpPr>
          <p:cNvPr id="7" name="Footer Placeholder 5">
            <a:extLst>
              <a:ext uri="{FF2B5EF4-FFF2-40B4-BE49-F238E27FC236}">
                <a16:creationId xmlns:a16="http://schemas.microsoft.com/office/drawing/2014/main" xmlns=""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xmlns=""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8/28/2019</a:t>
            </a:fld>
            <a:endParaRPr lang="en-US"/>
          </a:p>
        </p:txBody>
      </p:sp>
      <p:sp>
        <p:nvSpPr>
          <p:cNvPr id="9" name="Footer Placeholder 5">
            <a:extLst>
              <a:ext uri="{FF2B5EF4-FFF2-40B4-BE49-F238E27FC236}">
                <a16:creationId xmlns:a16="http://schemas.microsoft.com/office/drawing/2014/main" xmlns=""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xmlns=""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8/28/2019</a:t>
            </a:fld>
            <a:endParaRPr lang="en-US"/>
          </a:p>
        </p:txBody>
      </p:sp>
      <p:sp>
        <p:nvSpPr>
          <p:cNvPr id="7" name="Footer Placeholder 5">
            <a:extLst>
              <a:ext uri="{FF2B5EF4-FFF2-40B4-BE49-F238E27FC236}">
                <a16:creationId xmlns:a16="http://schemas.microsoft.com/office/drawing/2014/main" xmlns=""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8/28/2019</a:t>
            </a:fld>
            <a:endParaRPr lang="en-US"/>
          </a:p>
        </p:txBody>
      </p:sp>
      <p:sp>
        <p:nvSpPr>
          <p:cNvPr id="6" name="Footer Placeholder 4">
            <a:extLst>
              <a:ext uri="{FF2B5EF4-FFF2-40B4-BE49-F238E27FC236}">
                <a16:creationId xmlns:a16="http://schemas.microsoft.com/office/drawing/2014/main" xmlns=""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8/28/2019</a:t>
            </a:fld>
            <a:endParaRPr lang="en-US"/>
          </a:p>
        </p:txBody>
      </p:sp>
      <p:sp>
        <p:nvSpPr>
          <p:cNvPr id="6" name="Footer Placeholder 4">
            <a:extLst>
              <a:ext uri="{FF2B5EF4-FFF2-40B4-BE49-F238E27FC236}">
                <a16:creationId xmlns:a16="http://schemas.microsoft.com/office/drawing/2014/main" xmlns=""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8/28/2019</a:t>
            </a:fld>
            <a:endParaRPr lang="en-US"/>
          </a:p>
        </p:txBody>
      </p:sp>
      <p:sp>
        <p:nvSpPr>
          <p:cNvPr id="6" name="Footer Placeholder 4">
            <a:extLst>
              <a:ext uri="{FF2B5EF4-FFF2-40B4-BE49-F238E27FC236}">
                <a16:creationId xmlns:a16="http://schemas.microsoft.com/office/drawing/2014/main" xmlns=""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8/28/2019</a:t>
            </a:fld>
            <a:endParaRPr lang="en-US"/>
          </a:p>
        </p:txBody>
      </p:sp>
      <p:sp>
        <p:nvSpPr>
          <p:cNvPr id="6" name="Footer Placeholder 4">
            <a:extLst>
              <a:ext uri="{FF2B5EF4-FFF2-40B4-BE49-F238E27FC236}">
                <a16:creationId xmlns:a16="http://schemas.microsoft.com/office/drawing/2014/main" xmlns=""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xmlns=""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8/28/2019</a:t>
            </a:fld>
            <a:endParaRPr lang="en-US"/>
          </a:p>
        </p:txBody>
      </p:sp>
      <p:sp>
        <p:nvSpPr>
          <p:cNvPr id="7" name="Footer Placeholder 5">
            <a:extLst>
              <a:ext uri="{FF2B5EF4-FFF2-40B4-BE49-F238E27FC236}">
                <a16:creationId xmlns:a16="http://schemas.microsoft.com/office/drawing/2014/main" xmlns=""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xmlns=""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xmlns=""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8/28/2019</a:t>
            </a:fld>
            <a:endParaRPr lang="en-US"/>
          </a:p>
        </p:txBody>
      </p:sp>
      <p:sp>
        <p:nvSpPr>
          <p:cNvPr id="9" name="Footer Placeholder 7">
            <a:extLst>
              <a:ext uri="{FF2B5EF4-FFF2-40B4-BE49-F238E27FC236}">
                <a16:creationId xmlns:a16="http://schemas.microsoft.com/office/drawing/2014/main" xmlns=""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xmlns=""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xmlns=""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xmlns=""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8/28/2019</a:t>
            </a:fld>
            <a:endParaRPr lang="en-US"/>
          </a:p>
        </p:txBody>
      </p:sp>
      <p:sp>
        <p:nvSpPr>
          <p:cNvPr id="5" name="Footer Placeholder 3">
            <a:extLst>
              <a:ext uri="{FF2B5EF4-FFF2-40B4-BE49-F238E27FC236}">
                <a16:creationId xmlns:a16="http://schemas.microsoft.com/office/drawing/2014/main" xmlns=""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xmlns=""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xmlns=""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xmlns=""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8/28/2019</a:t>
            </a:fld>
            <a:endParaRPr lang="en-US"/>
          </a:p>
        </p:txBody>
      </p:sp>
      <p:sp>
        <p:nvSpPr>
          <p:cNvPr id="4" name="Footer Placeholder 2">
            <a:extLst>
              <a:ext uri="{FF2B5EF4-FFF2-40B4-BE49-F238E27FC236}">
                <a16:creationId xmlns:a16="http://schemas.microsoft.com/office/drawing/2014/main" xmlns=""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xmlns=""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8/28/2019</a:t>
            </a:fld>
            <a:endParaRPr lang="en-US"/>
          </a:p>
        </p:txBody>
      </p:sp>
      <p:sp>
        <p:nvSpPr>
          <p:cNvPr id="7" name="Footer Placeholder 5">
            <a:extLst>
              <a:ext uri="{FF2B5EF4-FFF2-40B4-BE49-F238E27FC236}">
                <a16:creationId xmlns:a16="http://schemas.microsoft.com/office/drawing/2014/main" xmlns=""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8/28/2019</a:t>
            </a:fld>
            <a:endParaRPr lang="en-US"/>
          </a:p>
        </p:txBody>
      </p:sp>
      <p:sp>
        <p:nvSpPr>
          <p:cNvPr id="7" name="Footer Placeholder 5">
            <a:extLst>
              <a:ext uri="{FF2B5EF4-FFF2-40B4-BE49-F238E27FC236}">
                <a16:creationId xmlns:a16="http://schemas.microsoft.com/office/drawing/2014/main" xmlns=""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xmlns=""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xmlns=""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xmlns=""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xmlns=""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xmlns=""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xmlns=""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xmlns=""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xmlns=""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xmlns=""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xmlns=""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xmlns=""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xmlns=""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xmlns=""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a16="http://schemas.microsoft.com/office/drawing/2014/main" xmlns=""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xmlns=""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xmlns=""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xmlns=""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xmlns=""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xmlns=""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xmlns=""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xmlns=""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xmlns=""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xmlns=""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xmlns=""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xmlns=""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xmlns=""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xmlns=""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xmlns=""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xmlns=""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8/28/2019</a:t>
            </a:fld>
            <a:endParaRPr lang="en-US"/>
          </a:p>
        </p:txBody>
      </p:sp>
      <p:sp>
        <p:nvSpPr>
          <p:cNvPr id="5" name="Footer Placeholder 4">
            <a:extLst>
              <a:ext uri="{FF2B5EF4-FFF2-40B4-BE49-F238E27FC236}">
                <a16:creationId xmlns:a16="http://schemas.microsoft.com/office/drawing/2014/main" xmlns=""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2570C-E026-47D2-AE85-1C743C200C34}"/>
              </a:ext>
            </a:extLst>
          </p:cNvPr>
          <p:cNvSpPr>
            <a:spLocks noGrp="1"/>
          </p:cNvSpPr>
          <p:nvPr>
            <p:ph type="ctrTitle"/>
          </p:nvPr>
        </p:nvSpPr>
        <p:spPr>
          <a:xfrm>
            <a:off x="712788" y="1944688"/>
            <a:ext cx="11025187" cy="2262187"/>
          </a:xfrm>
        </p:spPr>
        <p:txBody>
          <a:bodyPr rtlCol="0">
            <a:normAutofit fontScale="90000"/>
          </a:bodyPr>
          <a:lstStyle/>
          <a:p>
            <a:pPr algn="ctr" eaLnBrk="1" fontAlgn="auto" hangingPunct="1">
              <a:spcAft>
                <a:spcPts val="0"/>
              </a:spcAft>
              <a:defRPr/>
            </a:pPr>
            <a:r>
              <a:rPr lang="en-US" sz="3600" b="1" dirty="0">
                <a:solidFill>
                  <a:srgbClr val="002060"/>
                </a:solidFill>
                <a:latin typeface="Times New Roman" panose="02020603050405020304" pitchFamily="18" charset="0"/>
                <a:cs typeface="Times New Roman" panose="02020603050405020304" pitchFamily="18" charset="0"/>
              </a:rPr>
              <a:t>CHUYÊN ĐỀ</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DẠY HỌC THEO H</a:t>
            </a:r>
            <a:r>
              <a:rPr lang="vi-VN" sz="4400" b="1" dirty="0">
                <a:solidFill>
                  <a:srgbClr val="C00000"/>
                </a:solidFill>
                <a:latin typeface="Times New Roman" panose="02020603050405020304" pitchFamily="18" charset="0"/>
                <a:cs typeface="Times New Roman" panose="02020603050405020304" pitchFamily="18" charset="0"/>
              </a:rPr>
              <a:t>Ư</a:t>
            </a:r>
            <a:r>
              <a:rPr lang="en-US" sz="4400" b="1" dirty="0">
                <a:solidFill>
                  <a:srgbClr val="C00000"/>
                </a:solidFill>
                <a:latin typeface="Times New Roman" panose="02020603050405020304" pitchFamily="18" charset="0"/>
                <a:cs typeface="Times New Roman" panose="02020603050405020304" pitchFamily="18" charset="0"/>
              </a:rPr>
              <a:t>ỚNG TÍCH CỰC HÓA HOẠT ĐỘNG CỦA HỌC SINH</a:t>
            </a:r>
          </a:p>
        </p:txBody>
      </p:sp>
      <p:sp>
        <p:nvSpPr>
          <p:cNvPr id="19459" name="Subtitle 2">
            <a:extLst>
              <a:ext uri="{FF2B5EF4-FFF2-40B4-BE49-F238E27FC236}">
                <a16:creationId xmlns:a16="http://schemas.microsoft.com/office/drawing/2014/main" xmlns="" id="{89F0845C-097F-4927-A38D-AEE8B689BC27}"/>
              </a:ext>
            </a:extLst>
          </p:cNvPr>
          <p:cNvSpPr>
            <a:spLocks noGrp="1" noChangeArrowheads="1"/>
          </p:cNvSpPr>
          <p:nvPr>
            <p:ph type="subTitle" idx="1"/>
          </p:nvPr>
        </p:nvSpPr>
        <p:spPr>
          <a:xfrm>
            <a:off x="1766888" y="20638"/>
            <a:ext cx="8915400" cy="1125537"/>
          </a:xfrm>
        </p:spPr>
        <p:txBody>
          <a:bodyPr/>
          <a:lstStyle/>
          <a:p>
            <a:pPr algn="ctr" eaLnBrk="1" hangingPunct="1"/>
            <a:r>
              <a:rPr lang="en-US" altLang="en-US" sz="2400" b="1">
                <a:solidFill>
                  <a:srgbClr val="002060"/>
                </a:solidFill>
                <a:latin typeface="Times New Roman" panose="02020603050405020304" pitchFamily="18" charset="0"/>
                <a:cs typeface="Times New Roman" panose="02020603050405020304" pitchFamily="18" charset="0"/>
              </a:rPr>
              <a:t>SỞ GIÁO DỤC VÀ ĐÀO TẠO THÀNH PHỐ HỒ CHÍ MINH</a:t>
            </a:r>
          </a:p>
          <a:p>
            <a:pPr algn="ctr" eaLnBrk="1" hangingPunct="1"/>
            <a:r>
              <a:rPr lang="en-US" altLang="en-US" sz="2400" b="1" u="sng">
                <a:solidFill>
                  <a:srgbClr val="002060"/>
                </a:solidFill>
                <a:latin typeface="Times New Roman" panose="02020603050405020304" pitchFamily="18" charset="0"/>
                <a:cs typeface="Times New Roman" panose="02020603050405020304" pitchFamily="18" charset="0"/>
              </a:rPr>
              <a:t>PHÒNG GIÁO DỤC TIỂU HỌC</a:t>
            </a:r>
          </a:p>
        </p:txBody>
      </p:sp>
      <p:sp>
        <p:nvSpPr>
          <p:cNvPr id="19460" name="TextBox 3">
            <a:extLst>
              <a:ext uri="{FF2B5EF4-FFF2-40B4-BE49-F238E27FC236}">
                <a16:creationId xmlns:a16="http://schemas.microsoft.com/office/drawing/2014/main" xmlns=""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a:solidFill>
                  <a:srgbClr val="002060"/>
                </a:solidFill>
                <a:latin typeface="Times New Roman" panose="02020603050405020304" pitchFamily="18" charset="0"/>
                <a:cs typeface="Times New Roman" panose="02020603050405020304" pitchFamily="18" charset="0"/>
              </a:rPr>
              <a:t>Tháng 7 năm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a16="http://schemas.microsoft.com/office/drawing/2014/main" xmlns=""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78AD75E5-556C-473C-9CFC-D0A3A451568C}"/>
              </a:ext>
            </a:extLst>
          </p:cNvPr>
          <p:cNvSpPr>
            <a:spLocks noGrp="1" noChangeArrowheads="1"/>
          </p:cNvSpPr>
          <p:nvPr>
            <p:ph type="title"/>
          </p:nvPr>
        </p:nvSpPr>
        <p:spPr>
          <a:xfrm>
            <a:off x="1616075" y="623888"/>
            <a:ext cx="10323513" cy="754062"/>
          </a:xfrm>
        </p:spPr>
        <p:txBody>
          <a:bodyPr/>
          <a:lstStyle/>
          <a:p>
            <a:pPr eaLnBrk="1" hangingPunct="1"/>
            <a:r>
              <a:rPr lang="en-AU" altLang="en-US" b="1">
                <a:solidFill>
                  <a:srgbClr val="7030A0"/>
                </a:solidFill>
                <a:latin typeface="Times New Roman" panose="02020603050405020304" pitchFamily="18" charset="0"/>
                <a:cs typeface="Times New Roman" panose="02020603050405020304" pitchFamily="18" charset="0"/>
              </a:rPr>
              <a:t>MỘT SỐ HÌNH THỨC T</a:t>
            </a:r>
            <a:r>
              <a:rPr lang="vi-VN" altLang="en-US" b="1">
                <a:solidFill>
                  <a:srgbClr val="7030A0"/>
                </a:solidFill>
                <a:latin typeface="Times New Roman" panose="02020603050405020304" pitchFamily="18" charset="0"/>
                <a:cs typeface="Times New Roman" panose="02020603050405020304" pitchFamily="18" charset="0"/>
              </a:rPr>
              <a:t>Ư</a:t>
            </a:r>
            <a:r>
              <a:rPr lang="en-AU" altLang="en-US" b="1">
                <a:solidFill>
                  <a:srgbClr val="7030A0"/>
                </a:solidFill>
                <a:latin typeface="Times New Roman" panose="02020603050405020304" pitchFamily="18" charset="0"/>
                <a:cs typeface="Times New Roman" panose="02020603050405020304" pitchFamily="18" charset="0"/>
              </a:rPr>
              <a:t> DUY TH</a:t>
            </a:r>
            <a:r>
              <a:rPr lang="vi-VN" altLang="en-US" b="1">
                <a:solidFill>
                  <a:srgbClr val="7030A0"/>
                </a:solidFill>
                <a:latin typeface="Times New Roman" panose="02020603050405020304" pitchFamily="18" charset="0"/>
                <a:cs typeface="Times New Roman" panose="02020603050405020304" pitchFamily="18" charset="0"/>
              </a:rPr>
              <a:t>ƯỜ</a:t>
            </a:r>
            <a:r>
              <a:rPr lang="en-AU" altLang="en-US" b="1">
                <a:solidFill>
                  <a:srgbClr val="7030A0"/>
                </a:solidFill>
                <a:latin typeface="Times New Roman" panose="02020603050405020304" pitchFamily="18" charset="0"/>
                <a:cs typeface="Times New Roman" panose="02020603050405020304" pitchFamily="18" charset="0"/>
              </a:rPr>
              <a:t>NG GẶP</a:t>
            </a: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B5BFFAB-8DFA-434A-8630-D97E10E9EC2D}"/>
              </a:ext>
            </a:extLst>
          </p:cNvPr>
          <p:cNvSpPr>
            <a:spLocks noGrp="1"/>
          </p:cNvSpPr>
          <p:nvPr>
            <p:ph idx="1"/>
          </p:nvPr>
        </p:nvSpPr>
        <p:spPr>
          <a:xfrm>
            <a:off x="688975" y="1377950"/>
            <a:ext cx="11383963" cy="5480050"/>
          </a:xfrm>
        </p:spPr>
        <p:txBody>
          <a:bodyPr rtlCol="0">
            <a:normAutofit fontScale="92500" lnSpcReduction="20000"/>
          </a:bodyPr>
          <a:lstStyle/>
          <a:p>
            <a:pPr marL="0" indent="0" eaLnBrk="1" fontAlgn="auto" hangingPunct="1">
              <a:spcAft>
                <a:spcPts val="0"/>
              </a:spcAft>
              <a:buFont typeface="Wingdings 3" charset="2"/>
              <a:buNone/>
              <a:defRPr/>
            </a:pPr>
            <a:endParaRPr lang="en-AU" b="1" dirty="0">
              <a:solidFill>
                <a:srgbClr val="7030A0"/>
              </a:solidFill>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lôgic</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thuật</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toán</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Angorit</a:t>
            </a:r>
            <a:r>
              <a:rPr lang="en-AU" sz="3900" b="1" dirty="0">
                <a:solidFill>
                  <a:srgbClr val="002060"/>
                </a:solidFill>
                <a:latin typeface="Times New Roman" panose="02020603050405020304" pitchFamily="18" charset="0"/>
                <a:cs typeface="Times New Roman" panose="02020603050405020304" pitchFamily="18" charset="0"/>
              </a:rPr>
              <a:t>) </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Tư duy thuật toán là cách suy nghĩ để nhận thức, để giải quyết vấn đề một cách có trình tự (sắp xếp lần lượt, thứ tự trước sau)</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sáng</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tạo</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a:t>
            </a:r>
            <a:r>
              <a:rPr lang="en-AU" sz="3900" dirty="0">
                <a:solidFill>
                  <a:srgbClr val="002060"/>
                </a:solidFill>
                <a:latin typeface="Times New Roman" panose="02020603050405020304" pitchFamily="18" charset="0"/>
                <a:cs typeface="Times New Roman" panose="02020603050405020304" pitchFamily="18" charset="0"/>
              </a:rPr>
              <a:t> </a:t>
            </a:r>
            <a:r>
              <a:rPr lang="en-AU" sz="3900" b="1" dirty="0">
                <a:solidFill>
                  <a:srgbClr val="002060"/>
                </a:solidFill>
                <a:latin typeface="Times New Roman" panose="02020603050405020304" pitchFamily="18" charset="0"/>
                <a:cs typeface="Times New Roman" panose="02020603050405020304" pitchFamily="18" charset="0"/>
              </a:rPr>
              <a:t>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hàm</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  “Tư duy hàm là các hoạt động trí tuệ liên quan đến sự tương ứng giữa các phần tử của một, hai, hay nhiều tập hợp, phản ánh các mối liên hệ phụ thuộc lẫn nhau giữa các phần tử của tập hợp đó trong sự vận động của chúng.”</a:t>
            </a:r>
            <a:endParaRPr lang="en-AU" sz="39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a:extLst>
              <a:ext uri="{FF2B5EF4-FFF2-40B4-BE49-F238E27FC236}">
                <a16:creationId xmlns:a16="http://schemas.microsoft.com/office/drawing/2014/main" xmlns="" id="{1576A7C8-69E2-40C9-B244-F4EB4387C0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4313" y="1174750"/>
            <a:ext cx="10442575" cy="5683250"/>
          </a:xfrm>
        </p:spPr>
      </p:pic>
      <p:sp>
        <p:nvSpPr>
          <p:cNvPr id="5" name="Rectangle: Rounded Corners 4">
            <a:extLst>
              <a:ext uri="{FF2B5EF4-FFF2-40B4-BE49-F238E27FC236}">
                <a16:creationId xmlns:a16="http://schemas.microsoft.com/office/drawing/2014/main" xmlns="" id="{C4373B41-2C24-49B6-852C-73F6789247D4}"/>
              </a:ext>
            </a:extLst>
          </p:cNvPr>
          <p:cNvSpPr/>
          <p:nvPr/>
        </p:nvSpPr>
        <p:spPr>
          <a:xfrm>
            <a:off x="3484563" y="661988"/>
            <a:ext cx="3711575" cy="550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4" name="TextBox 7">
            <a:extLst>
              <a:ext uri="{FF2B5EF4-FFF2-40B4-BE49-F238E27FC236}">
                <a16:creationId xmlns:a16="http://schemas.microsoft.com/office/drawing/2014/main" xmlns="" id="{7EF7B5D4-C541-4A94-AE19-316DA03AEF3D}"/>
              </a:ext>
            </a:extLst>
          </p:cNvPr>
          <p:cNvSpPr txBox="1">
            <a:spLocks noChangeArrowheads="1"/>
          </p:cNvSpPr>
          <p:nvPr/>
        </p:nvSpPr>
        <p:spPr bwMode="auto">
          <a:xfrm>
            <a:off x="4160838" y="644525"/>
            <a:ext cx="34591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3200">
                <a:solidFill>
                  <a:schemeClr val="bg1"/>
                </a:solidFill>
                <a:latin typeface="Times New Roman" panose="02020603050405020304" pitchFamily="18" charset="0"/>
                <a:cs typeface="Times New Roman" panose="02020603050405020304" pitchFamily="18" charset="0"/>
              </a:rPr>
              <a:t>SUY LUẬN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BDA3C5-C8EE-4F2C-94B8-6B491C8E34E1}"/>
              </a:ext>
            </a:extLst>
          </p:cNvPr>
          <p:cNvSpPr>
            <a:spLocks noGrp="1"/>
          </p:cNvSpPr>
          <p:nvPr>
            <p:ph type="title"/>
          </p:nvPr>
        </p:nvSpPr>
        <p:spPr>
          <a:xfrm>
            <a:off x="1643063" y="623888"/>
            <a:ext cx="9861550" cy="661987"/>
          </a:xfrm>
        </p:spPr>
        <p:txBody>
          <a:bodyPr rtlCol="0">
            <a:normAutofit fontScale="90000"/>
          </a:bodyPr>
          <a:lstStyle/>
          <a:p>
            <a:pP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r>
              <a:rPr lang="en-AU" b="1" dirty="0">
                <a:solidFill>
                  <a:srgbClr val="660CDE"/>
                </a:solidFill>
              </a:rPr>
              <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xmlns=""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nạp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suy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diễn</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Phân</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tích</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tổng</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hợp</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Đặc</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biệt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khái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quát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T</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tự</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so </a:t>
            </a:r>
            <a:r>
              <a:rPr lang="en-AU" sz="3600" dirty="0" err="1">
                <a:solidFill>
                  <a:srgbClr val="002060"/>
                </a:solidFill>
                <a:latin typeface="Times New Roman" panose="02020603050405020304" pitchFamily="18" charset="0"/>
                <a:cs typeface="Times New Roman" panose="02020603050405020304" pitchFamily="18" charset="0"/>
              </a:rPr>
              <a:t>sánh</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Ph</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pháp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tìm</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tòi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lời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giải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của</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Polya</a:t>
            </a:r>
            <a:endParaRPr lang="en-AU" sz="3600"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r>
              <a:rPr lang="vi-VN" b="1" dirty="0">
                <a:solidFill>
                  <a:schemeClr val="tx1">
                    <a:lumMod val="75000"/>
                    <a:lumOff val="25000"/>
                  </a:schemeClr>
                </a:solidFill>
                <a:latin typeface="Times New Roman" panose="02020603050405020304" pitchFamily="18" charset="0"/>
                <a:cs typeface="Times New Roman" panose="02020603050405020304" pitchFamily="18" charset="0"/>
              </a:rPr>
              <a:t>Suy luận là hình thức của tư duy nhằm rút ra phán đoán mới từ một hay nhiều phán đoán đã có.</a:t>
            </a:r>
            <a:endParaRPr lang="en-US"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
        <p:nvSpPr>
          <p:cNvPr id="3" name="Content Placeholder 2">
            <a:extLst>
              <a:ext uri="{FF2B5EF4-FFF2-40B4-BE49-F238E27FC236}">
                <a16:creationId xmlns:a16="http://schemas.microsoft.com/office/drawing/2014/main" xmlns=""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a16="http://schemas.microsoft.com/office/drawing/2014/main" xmlns="" id="{2C311C7E-08FC-43DA-A1AF-600E40EEEFFC}"/>
              </a:ext>
            </a:extLst>
          </p:cNvPr>
          <p:cNvSpPr>
            <a:spLocks noGrp="1" noChangeArrowheads="1"/>
          </p:cNvSpPr>
          <p:nvPr>
            <p:ph type="title"/>
          </p:nvPr>
        </p:nvSpPr>
        <p:spPr>
          <a:xfrm>
            <a:off x="1550988" y="649288"/>
            <a:ext cx="10669587" cy="595312"/>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a16="http://schemas.microsoft.com/office/drawing/2014/main" xmlns=""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a16="http://schemas.microsoft.com/office/drawing/2014/main" xmlns=""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xmlns=""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DFA76095-B32B-4EE1-A8A5-252F69CBD777}"/>
              </a:ext>
            </a:extLst>
          </p:cNvPr>
          <p:cNvSpPr>
            <a:spLocks noGrp="1" noChangeArrowheads="1"/>
          </p:cNvSpPr>
          <p:nvPr>
            <p:ph type="title"/>
          </p:nvPr>
        </p:nvSpPr>
        <p:spPr>
          <a:xfrm>
            <a:off x="1616075" y="212725"/>
            <a:ext cx="10298113"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a16="http://schemas.microsoft.com/office/drawing/2014/main" xmlns="" id="{DA8B3D44-0903-48DA-BA66-4B995C6CD47C}"/>
              </a:ext>
            </a:extLst>
          </p:cNvPr>
          <p:cNvSpPr>
            <a:spLocks noGrp="1"/>
          </p:cNvSpPr>
          <p:nvPr>
            <p:ph idx="1"/>
          </p:nvPr>
        </p:nvSpPr>
        <p:spPr>
          <a:xfrm>
            <a:off x="822325" y="1539875"/>
            <a:ext cx="10998200" cy="3778250"/>
          </a:xfrm>
        </p:spPr>
        <p:txBody>
          <a:bodyPr rtlCol="0">
            <a:normAutofit/>
          </a:bodyPr>
          <a:lstStyle/>
          <a:p>
            <a:pPr eaLnBrk="1" fontAlgn="auto" hangingPunct="1">
              <a:spcAft>
                <a:spcPts val="0"/>
              </a:spcAft>
              <a:buFont typeface="Wingdings 3" charset="2"/>
              <a:buChar char=""/>
              <a:defRPr/>
            </a:pPr>
            <a:r>
              <a:rPr lang="en-AU" sz="3600" b="1" dirty="0" err="1">
                <a:solidFill>
                  <a:srgbClr val="FF0000"/>
                </a:solidFill>
                <a:latin typeface="Times New Roman" panose="02020603050405020304" pitchFamily="18" charset="0"/>
                <a:cs typeface="Times New Roman" panose="02020603050405020304" pitchFamily="18" charset="0"/>
              </a:rPr>
              <a:t>Thảo</a:t>
            </a:r>
            <a:r>
              <a:rPr lang="en-AU" sz="3600" b="1" dirty="0">
                <a:solidFill>
                  <a:srgbClr val="FF0000"/>
                </a:solidFill>
                <a:latin typeface="Times New Roman" panose="02020603050405020304" pitchFamily="18" charset="0"/>
                <a:cs typeface="Times New Roman" panose="02020603050405020304" pitchFamily="18" charset="0"/>
              </a:rPr>
              <a:t> </a:t>
            </a:r>
            <a:r>
              <a:rPr lang="en-AU" sz="3600" b="1" dirty="0" err="1">
                <a:solidFill>
                  <a:srgbClr val="FF0000"/>
                </a:solidFill>
                <a:latin typeface="Times New Roman" panose="02020603050405020304" pitchFamily="18" charset="0"/>
                <a:cs typeface="Times New Roman" panose="02020603050405020304" pitchFamily="18" charset="0"/>
              </a:rPr>
              <a:t>luận</a:t>
            </a:r>
            <a:r>
              <a:rPr lang="en-AU"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eaLnBrk="1" fontAlgn="auto" hangingPunct="1">
              <a:spcAft>
                <a:spcPts val="0"/>
              </a:spcAft>
              <a:buFont typeface="Wingdings 3" charset="2"/>
              <a:buChar char=""/>
              <a:defRPr/>
            </a:pP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1-Tìm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hiện</a:t>
            </a:r>
            <a:r>
              <a:rPr lang="en-AU" sz="4000" dirty="0">
                <a:solidFill>
                  <a:srgbClr val="002060"/>
                </a:solidFill>
                <a:latin typeface="Times New Roman" panose="02020603050405020304" pitchFamily="18" charset="0"/>
                <a:cs typeface="Times New Roman" panose="02020603050405020304" pitchFamily="18" charset="0"/>
              </a:rPr>
              <a:t> nay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HS </a:t>
            </a:r>
            <a:r>
              <a:rPr lang="en-AU" sz="4000" dirty="0" err="1">
                <a:solidFill>
                  <a:srgbClr val="002060"/>
                </a:solidFill>
                <a:latin typeface="Times New Roman" panose="02020603050405020304" pitchFamily="18" charset="0"/>
                <a:cs typeface="Times New Roman" panose="02020603050405020304" pitchFamily="18" charset="0"/>
              </a:rPr>
              <a:t>tiểu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AU" sz="40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2-Tìm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dạy</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giáo</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viên</a:t>
            </a:r>
            <a:r>
              <a:rPr lang="en-AU" sz="4000" dirty="0">
                <a:solidFill>
                  <a:srgbClr val="002060"/>
                </a:solidFill>
                <a:latin typeface="Times New Roman" panose="02020603050405020304" pitchFamily="18" charset="0"/>
                <a:cs typeface="Times New Roman" panose="02020603050405020304" pitchFamily="18" charset="0"/>
              </a:rPr>
              <a:t> ?</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E7A9C419-D9E8-464A-B1DC-29280FD7857E}"/>
              </a:ext>
            </a:extLst>
          </p:cNvPr>
          <p:cNvSpPr>
            <a:spLocks noGrp="1" noChangeArrowheads="1"/>
          </p:cNvSpPr>
          <p:nvPr>
            <p:ph type="title"/>
          </p:nvPr>
        </p:nvSpPr>
        <p:spPr>
          <a:xfrm>
            <a:off x="1639888" y="690563"/>
            <a:ext cx="8912225" cy="6873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a16="http://schemas.microsoft.com/office/drawing/2014/main" xmlns="" id="{C4156E64-4FBA-42A3-9F79-050D38935484}"/>
              </a:ext>
            </a:extLst>
          </p:cNvPr>
          <p:cNvSpPr>
            <a:spLocks noGrp="1"/>
          </p:cNvSpPr>
          <p:nvPr>
            <p:ph idx="1"/>
          </p:nvPr>
        </p:nvSpPr>
        <p:spPr>
          <a:xfrm>
            <a:off x="331788" y="1563688"/>
            <a:ext cx="11701462" cy="5294312"/>
          </a:xfrm>
        </p:spPr>
        <p:txBody>
          <a:bodyPr rtlCol="0">
            <a:normAutofit/>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Phần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lớn</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nay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a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mang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đặt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chiều</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thường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lệ</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SGK,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dám</a:t>
            </a:r>
            <a:r>
              <a:rPr lang="en-US" sz="3600" dirty="0">
                <a:solidFill>
                  <a:srgbClr val="002060"/>
                </a:solidFill>
                <a:latin typeface="Times New Roman" panose="02020603050405020304" pitchFamily="18" charset="0"/>
                <a:cs typeface="Times New Roman" panose="02020603050405020304" pitchFamily="18" charset="0"/>
              </a:rPr>
              <a:t> v</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ợt</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khỏi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khuôn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kiểm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chưa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tập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dựa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xmlns="" id="{96BB4B39-4886-45CF-8BA9-5CE7910BF1B9}"/>
              </a:ext>
            </a:extLst>
          </p:cNvPr>
          <p:cNvSpPr>
            <a:spLocks noGrp="1" noChangeArrowheads="1"/>
          </p:cNvSpPr>
          <p:nvPr>
            <p:ph idx="1"/>
          </p:nvPr>
        </p:nvSpPr>
        <p:spPr>
          <a:xfrm>
            <a:off x="557213" y="1444625"/>
            <a:ext cx="10947400" cy="5526088"/>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HS 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 xem 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a16="http://schemas.microsoft.com/office/drawing/2014/main" xmlns="" id="{435AE0CD-C96E-4F52-ADB0-BE62162909F7}"/>
              </a:ext>
            </a:extLst>
          </p:cNvPr>
          <p:cNvSpPr>
            <a:spLocks noGrp="1" noChangeArrowheads="1"/>
          </p:cNvSpPr>
          <p:nvPr>
            <p:ph type="title"/>
          </p:nvPr>
        </p:nvSpPr>
        <p:spPr>
          <a:xfrm>
            <a:off x="1639888" y="690563"/>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xmlns=""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a16="http://schemas.microsoft.com/office/drawing/2014/main" xmlns="" id="{CE54E1C7-7556-42E1-9228-ABF51A125706}"/>
              </a:ext>
            </a:extLst>
          </p:cNvPr>
          <p:cNvSpPr>
            <a:spLocks noGrp="1" noChangeArrowheads="1"/>
          </p:cNvSpPr>
          <p:nvPr>
            <p:ph type="title"/>
          </p:nvPr>
        </p:nvSpPr>
        <p:spPr>
          <a:xfrm>
            <a:off x="1639888" y="517525"/>
            <a:ext cx="8912225"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2-</a:t>
            </a:r>
            <a:r>
              <a:rPr lang="en-US" altLang="en-US" b="1"/>
              <a:t> </a:t>
            </a:r>
            <a:r>
              <a:rPr lang="en-US" altLang="en-US" b="1">
                <a:solidFill>
                  <a:srgbClr val="C00000"/>
                </a:solidFill>
                <a:latin typeface="Times New Roman" panose="02020603050405020304" pitchFamily="18" charset="0"/>
                <a:cs typeface="Times New Roman" panose="02020603050405020304" pitchFamily="18" charset="0"/>
              </a:rPr>
              <a:t>NHIỆM VỤ TRỌNG TÂM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xmlns="" id="{94259A40-57F0-43A1-A13C-9FA2EC42144B}"/>
              </a:ext>
            </a:extLst>
          </p:cNvPr>
          <p:cNvSpPr>
            <a:spLocks noGrp="1" noChangeArrowheads="1"/>
          </p:cNvSpPr>
          <p:nvPr>
            <p:ph idx="1"/>
          </p:nvPr>
        </p:nvSpPr>
        <p:spPr>
          <a:xfrm>
            <a:off x="676275" y="1206500"/>
            <a:ext cx="11317288" cy="5260975"/>
          </a:xfrm>
        </p:spPr>
        <p:txBody>
          <a:bodyPr/>
          <a:lstStyle/>
          <a:p>
            <a:pPr algn="just"/>
            <a:r>
              <a:rPr lang="en-US" altLang="en-US" sz="32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32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a16="http://schemas.microsoft.com/office/drawing/2014/main" xmlns=""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0"/>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a16="http://schemas.microsoft.com/office/drawing/2014/main" xmlns=""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28/08/2019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798BCF-EDBE-4D35-8A25-7E7F506BC847}"/>
              </a:ext>
            </a:extLst>
          </p:cNvPr>
          <p:cNvSpPr>
            <a:spLocks noGrp="1"/>
          </p:cNvSpPr>
          <p:nvPr>
            <p:ph idx="1"/>
          </p:nvPr>
        </p:nvSpPr>
        <p:spPr>
          <a:xfrm>
            <a:off x="530225" y="1311275"/>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dở</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a16="http://schemas.microsoft.com/office/drawing/2014/main" xmlns="" id="{A5EF0E2C-E19C-4ABC-88E2-2B1300F7DE92}"/>
              </a:ext>
            </a:extLst>
          </p:cNvPr>
          <p:cNvSpPr txBox="1">
            <a:spLocks noChangeArrowheads="1"/>
          </p:cNvSpPr>
          <p:nvPr/>
        </p:nvSpPr>
        <p:spPr bwMode="auto">
          <a:xfrm>
            <a:off x="1576388" y="177800"/>
            <a:ext cx="1061561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a:solidFill>
                  <a:srgbClr val="C00000"/>
                </a:solidFill>
                <a:latin typeface="Times New Roman" panose="02020603050405020304" pitchFamily="18" charset="0"/>
                <a:cs typeface="Times New Roman" panose="02020603050405020304" pitchFamily="18" charset="0"/>
              </a:rPr>
              <a:t>3- ĐỔI 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310327-F0F5-4095-8320-6FAB5D752F83}"/>
              </a:ext>
            </a:extLst>
          </p:cNvPr>
          <p:cNvSpPr>
            <a:spLocks noGrp="1"/>
          </p:cNvSpPr>
          <p:nvPr>
            <p:ph idx="1"/>
          </p:nvPr>
        </p:nvSpPr>
        <p:spPr>
          <a:xfrm>
            <a:off x="430213" y="1862138"/>
            <a:ext cx="11379200" cy="4173537"/>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tiêu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chú</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t</a:t>
            </a:r>
            <a:r>
              <a:rPr lang="vi-VN" sz="3600" dirty="0">
                <a:solidFill>
                  <a:srgbClr val="FF0000"/>
                </a:solidFill>
                <a:latin typeface="Times New Roman" panose="02020603050405020304" pitchFamily="18" charset="0"/>
                <a:cs typeface="Times New Roman" panose="02020603050405020304" pitchFamily="18" charset="0"/>
              </a:rPr>
              <a:t>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luận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a16="http://schemas.microsoft.com/office/drawing/2014/main" xmlns="" id="{C5E197EE-0801-45C0-848B-02451E6CABA9}"/>
              </a:ext>
            </a:extLst>
          </p:cNvPr>
          <p:cNvSpPr>
            <a:spLocks noGrp="1" noChangeArrowheads="1"/>
          </p:cNvSpPr>
          <p:nvPr>
            <p:ph type="title"/>
          </p:nvPr>
        </p:nvSpPr>
        <p:spPr>
          <a:xfrm>
            <a:off x="1482725" y="706438"/>
            <a:ext cx="10615613" cy="1263650"/>
          </a:xfrm>
        </p:spPr>
        <p:txBody>
          <a:bodyPr/>
          <a:lstStyle/>
          <a:p>
            <a:pPr algn="ctr" eaLnBrk="1" hangingPunct="1"/>
            <a:r>
              <a:rPr lang="en-US" altLang="en-US" b="1">
                <a:solidFill>
                  <a:srgbClr val="C00000"/>
                </a:solidFill>
                <a:latin typeface="Times New Roman" panose="02020603050405020304" pitchFamily="18" charset="0"/>
                <a:cs typeface="Times New Roman" panose="02020603050405020304" pitchFamily="18" charset="0"/>
              </a:rPr>
              <a:t>3- ĐỔI 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1276</TotalTime>
  <Words>1367</Words>
  <Application>Microsoft Office PowerPoint</Application>
  <PresentationFormat>Custom</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CHUYÊN ĐỀ   DẠY HỌC THEO HƯỚNG TÍCH CỰC HÓA HOẠT ĐỘNG CỦA HỌC SINH</vt:lpstr>
      <vt:lpstr>1- THỰC TRẠNG CỦA VIỆC DẠY – HỌC TOÁN HIỆN NAY CỦA HỌC SINH TIỂU HỌC</vt:lpstr>
      <vt:lpstr>THỰC TRẠNG</vt:lpstr>
      <vt:lpstr>THỰC TRẠNG</vt:lpstr>
      <vt:lpstr>2- NHIỆM VỤ TRỌNG TÂM</vt:lpstr>
      <vt:lpstr>PowerPoint Presentation</vt:lpstr>
      <vt:lpstr>PowerPoint Presentation</vt:lpstr>
      <vt:lpstr>PowerPoint Presentation</vt:lpstr>
      <vt:lpstr>3- ĐỔI MỚI PPDH THEO HƯỚNG TÍCH CỰC  HÓA HOẠT ĐỘNG CỦA HỌC SINH</vt:lpstr>
      <vt:lpstr>PowerPoint Presentation</vt:lpstr>
      <vt:lpstr>MỘT SỐ HÌNH THỨC TƯ DUY THƯỜNG GẶP</vt:lpstr>
      <vt:lpstr>PowerPoint Presentation</vt:lpstr>
      <vt:lpstr>CÁC PHƯƠNG PHÁP SUY LUẬN THƯỜNG GẶP </vt:lpstr>
      <vt:lpstr>4-TÍNH TÍCH CỰC HÓA TRONG HOẠT ĐỘNG DẠY - HỌC</vt:lpstr>
      <vt:lpstr>4-TÍNH TÍCH CỰC HÓA TRONG HOẠT ĐỘNG DẠY - HỌC</vt:lpstr>
      <vt:lpstr>4-TÍNH TÍCH CỰC HÓA TRONG HOẠT ĐỘNG DẠY - HỌC</vt:lpstr>
      <vt:lpstr>KẾT LUẬN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Windows User</cp:lastModifiedBy>
  <cp:revision>219</cp:revision>
  <dcterms:created xsi:type="dcterms:W3CDTF">2019-06-28T14:41:07Z</dcterms:created>
  <dcterms:modified xsi:type="dcterms:W3CDTF">2019-08-29T03:27:43Z</dcterms:modified>
</cp:coreProperties>
</file>